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1" r:id="rId3"/>
    <p:sldId id="277" r:id="rId4"/>
    <p:sldId id="284" r:id="rId5"/>
    <p:sldId id="287" r:id="rId6"/>
    <p:sldId id="288" r:id="rId7"/>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7" autoAdjust="0"/>
    <p:restoredTop sz="94660"/>
  </p:normalViewPr>
  <p:slideViewPr>
    <p:cSldViewPr snapToGrid="0">
      <p:cViewPr varScale="1">
        <p:scale>
          <a:sx n="115" d="100"/>
          <a:sy n="115" d="100"/>
        </p:scale>
        <p:origin x="130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2630318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861044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1256513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1434223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1579681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743923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141360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210070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863857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423037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19F5952-F980-459A-B656-B320C2364D2F}" type="datetimeFigureOut">
              <a:rPr kumimoji="1" lang="ja-JP" altLang="en-US" smtClean="0"/>
              <a:t>2021/5/17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299862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F5952-F980-459A-B656-B320C2364D2F}" type="datetimeFigureOut">
              <a:rPr kumimoji="1" lang="ja-JP" altLang="en-US" smtClean="0"/>
              <a:t>2021/5/17</a:t>
            </a:fld>
            <a:endParaRPr kumimoji="1" lang="ja-JP"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B344A-D30F-49F1-8327-34CA905D0B51}" type="slidenum">
              <a:rPr kumimoji="1" lang="ja-JP" altLang="en-US" smtClean="0"/>
              <a:t>‹#›</a:t>
            </a:fld>
            <a:endParaRPr kumimoji="1" lang="ja-JP" altLang="en-US" dirty="0"/>
          </a:p>
        </p:txBody>
      </p:sp>
    </p:spTree>
    <p:extLst>
      <p:ext uri="{BB962C8B-B14F-4D97-AF65-F5344CB8AC3E}">
        <p14:creationId xmlns:p14="http://schemas.microsoft.com/office/powerpoint/2010/main" val="14645736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9040" y="72928"/>
            <a:ext cx="7980218" cy="4246629"/>
          </a:xfrm>
        </p:spPr>
        <p:txBody>
          <a:bodyPr>
            <a:normAutofit/>
          </a:bodyPr>
          <a:lstStyle/>
          <a:p>
            <a:pPr>
              <a:lnSpc>
                <a:spcPct val="150000"/>
              </a:lnSpc>
            </a:pPr>
            <a:r>
              <a:rPr lang="en-US" altLang="ja-JP" sz="4000" dirty="0" smtClean="0"/>
              <a:t>Asia </a:t>
            </a:r>
            <a:r>
              <a:rPr lang="en-US" altLang="ja-JP" sz="4000" dirty="0"/>
              <a:t>&amp; ASEAN High </a:t>
            </a:r>
            <a:r>
              <a:rPr lang="en-US" altLang="ja-JP" sz="4000" dirty="0" smtClean="0"/>
              <a:t>School Students</a:t>
            </a:r>
            <a:r>
              <a:rPr kumimoji="1" lang="en-US" altLang="ja-JP" sz="4000" dirty="0" smtClean="0"/>
              <a:t> </a:t>
            </a:r>
            <a:r>
              <a:rPr lang="en-US" altLang="ja-JP" sz="4000" dirty="0" smtClean="0"/>
              <a:t>SDGs workshop</a:t>
            </a:r>
            <a:r>
              <a:rPr kumimoji="1" lang="en-US" altLang="ja-JP" sz="4000" dirty="0" smtClean="0"/>
              <a:t>   </a:t>
            </a:r>
            <a:endParaRPr kumimoji="1" lang="ja-JP" altLang="en-US" sz="4000" dirty="0"/>
          </a:p>
        </p:txBody>
      </p:sp>
    </p:spTree>
    <p:extLst>
      <p:ext uri="{BB962C8B-B14F-4D97-AF65-F5344CB8AC3E}">
        <p14:creationId xmlns:p14="http://schemas.microsoft.com/office/powerpoint/2010/main" val="58962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77900" y="306046"/>
            <a:ext cx="5548635" cy="646331"/>
          </a:xfrm>
          <a:prstGeom prst="rect">
            <a:avLst/>
          </a:prstGeom>
          <a:noFill/>
        </p:spPr>
        <p:txBody>
          <a:bodyPr wrap="none" rtlCol="0">
            <a:spAutoFit/>
          </a:bodyPr>
          <a:lstStyle/>
          <a:p>
            <a:r>
              <a:rPr lang="en-US" altLang="ja-JP" sz="3600" dirty="0" smtClean="0"/>
              <a:t>Who </a:t>
            </a:r>
            <a:r>
              <a:rPr lang="en-US" altLang="ja-JP" sz="3600" dirty="0"/>
              <a:t>can attend the meeting</a:t>
            </a:r>
            <a:endParaRPr kumimoji="1" lang="ja-JP" altLang="en-US" sz="3600" dirty="0"/>
          </a:p>
        </p:txBody>
      </p:sp>
      <p:sp>
        <p:nvSpPr>
          <p:cNvPr id="5" name="テキスト ボックス 4"/>
          <p:cNvSpPr txBox="1"/>
          <p:nvPr/>
        </p:nvSpPr>
        <p:spPr>
          <a:xfrm>
            <a:off x="120825" y="1311405"/>
            <a:ext cx="8969432" cy="4613571"/>
          </a:xfrm>
          <a:prstGeom prst="rect">
            <a:avLst/>
          </a:prstGeom>
          <a:noFill/>
        </p:spPr>
        <p:txBody>
          <a:bodyPr wrap="square" rtlCol="0">
            <a:spAutoFit/>
          </a:bodyPr>
          <a:lstStyle/>
          <a:p>
            <a:pPr>
              <a:lnSpc>
                <a:spcPct val="150000"/>
              </a:lnSpc>
            </a:pPr>
            <a:r>
              <a:rPr lang="en-US" altLang="ja-JP" sz="4000" b="1" dirty="0" smtClean="0">
                <a:solidFill>
                  <a:srgbClr val="FF0000"/>
                </a:solidFill>
              </a:rPr>
              <a:t> </a:t>
            </a:r>
            <a:r>
              <a:rPr lang="en-US" altLang="ja-JP" sz="4000" dirty="0"/>
              <a:t>Asia &amp; ASEAN high school students who are willing </a:t>
            </a:r>
            <a:r>
              <a:rPr lang="en-US" altLang="ja-JP" sz="4000" dirty="0" smtClean="0"/>
              <a:t>to discuss </a:t>
            </a:r>
            <a:r>
              <a:rPr lang="en-US" altLang="ja-JP" sz="4000" dirty="0"/>
              <a:t>an ecological topic that is an urgent issue at the time, and try to get ideas of SDGs solution to collaborate with overseas students. </a:t>
            </a:r>
            <a:endParaRPr lang="ja-JP" altLang="ja-JP" sz="4000" dirty="0"/>
          </a:p>
        </p:txBody>
      </p:sp>
    </p:spTree>
    <p:extLst>
      <p:ext uri="{BB962C8B-B14F-4D97-AF65-F5344CB8AC3E}">
        <p14:creationId xmlns:p14="http://schemas.microsoft.com/office/powerpoint/2010/main" val="1526079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944" y="94198"/>
            <a:ext cx="8888365" cy="4752121"/>
          </a:xfrm>
        </p:spPr>
        <p:txBody>
          <a:bodyPr>
            <a:normAutofit fontScale="90000"/>
          </a:bodyPr>
          <a:lstStyle/>
          <a:p>
            <a:pPr>
              <a:lnSpc>
                <a:spcPct val="150000"/>
              </a:lnSpc>
            </a:pPr>
            <a:r>
              <a:rPr lang="en-US" altLang="ja-JP" sz="4000" dirty="0" smtClean="0"/>
              <a:t>How to conduct the SDGs workshop</a:t>
            </a:r>
            <a:br>
              <a:rPr lang="en-US" altLang="ja-JP" sz="4000" dirty="0" smtClean="0"/>
            </a:br>
            <a:r>
              <a:rPr lang="en-US" altLang="ja-JP" sz="1050" dirty="0"/>
              <a:t/>
            </a:r>
            <a:br>
              <a:rPr lang="en-US" altLang="ja-JP" sz="1050" dirty="0"/>
            </a:br>
            <a:r>
              <a:rPr lang="en-US" altLang="ja-JP" sz="1050" dirty="0" smtClean="0"/>
              <a:t/>
            </a:r>
            <a:br>
              <a:rPr lang="en-US" altLang="ja-JP" sz="1050" dirty="0" smtClean="0"/>
            </a:br>
            <a:r>
              <a:rPr lang="en-US" altLang="ja-JP" sz="2800" dirty="0" smtClean="0"/>
              <a:t>We will conduct the </a:t>
            </a:r>
            <a:r>
              <a:rPr kumimoji="1" lang="en-US" altLang="ja-JP" sz="2800" dirty="0" smtClean="0"/>
              <a:t>Workshop by using Miro white board function software  </a:t>
            </a:r>
            <a:br>
              <a:rPr kumimoji="1" lang="en-US" altLang="ja-JP" sz="2800" dirty="0" smtClean="0"/>
            </a:br>
            <a:r>
              <a:rPr lang="en-US" altLang="ja-JP" sz="2800" u="sng" dirty="0" smtClean="0"/>
              <a:t>Participants:  High School students (Approx. 80)</a:t>
            </a:r>
            <a:br>
              <a:rPr lang="en-US" altLang="ja-JP" sz="2800" u="sng" dirty="0" smtClean="0"/>
            </a:br>
            <a:r>
              <a:rPr lang="en-US" altLang="ja-JP" sz="2800" u="sng" dirty="0" smtClean="0"/>
              <a:t>Facilitators : Graduate students from different fields.(Approx. 20-25)</a:t>
            </a:r>
            <a:br>
              <a:rPr lang="en-US" altLang="ja-JP" sz="2800" u="sng" dirty="0" smtClean="0"/>
            </a:br>
            <a:r>
              <a:rPr lang="en-US" altLang="ja-JP" sz="2800" dirty="0" smtClean="0"/>
              <a:t> </a:t>
            </a:r>
            <a:br>
              <a:rPr lang="en-US" altLang="ja-JP" sz="2800" dirty="0" smtClean="0"/>
            </a:br>
            <a:endParaRPr kumimoji="1" lang="ja-JP" altLang="en-US" sz="2800" dirty="0"/>
          </a:p>
        </p:txBody>
      </p:sp>
    </p:spTree>
    <p:extLst>
      <p:ext uri="{BB962C8B-B14F-4D97-AF65-F5344CB8AC3E}">
        <p14:creationId xmlns:p14="http://schemas.microsoft.com/office/powerpoint/2010/main" val="31255352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77900" y="306046"/>
            <a:ext cx="5069016" cy="646331"/>
          </a:xfrm>
          <a:prstGeom prst="rect">
            <a:avLst/>
          </a:prstGeom>
          <a:noFill/>
        </p:spPr>
        <p:txBody>
          <a:bodyPr wrap="none" rtlCol="0">
            <a:spAutoFit/>
          </a:bodyPr>
          <a:lstStyle/>
          <a:p>
            <a:r>
              <a:rPr lang="en-US" altLang="ja-JP" sz="3600" dirty="0" smtClean="0"/>
              <a:t>Schedule of the session (I)</a:t>
            </a:r>
            <a:endParaRPr kumimoji="1" lang="ja-JP" altLang="en-US" sz="3600" dirty="0"/>
          </a:p>
        </p:txBody>
      </p:sp>
      <p:sp>
        <p:nvSpPr>
          <p:cNvPr id="5" name="テキスト ボックス 4"/>
          <p:cNvSpPr txBox="1"/>
          <p:nvPr/>
        </p:nvSpPr>
        <p:spPr>
          <a:xfrm>
            <a:off x="353418" y="1165549"/>
            <a:ext cx="8492598" cy="5847755"/>
          </a:xfrm>
          <a:prstGeom prst="rect">
            <a:avLst/>
          </a:prstGeom>
          <a:noFill/>
        </p:spPr>
        <p:txBody>
          <a:bodyPr wrap="square" rtlCol="0">
            <a:spAutoFit/>
          </a:bodyPr>
          <a:lstStyle/>
          <a:p>
            <a:r>
              <a:rPr lang="en-US" altLang="ja-JP" sz="3200" b="1" dirty="0" smtClean="0">
                <a:solidFill>
                  <a:srgbClr val="FF0000"/>
                </a:solidFill>
              </a:rPr>
              <a:t> </a:t>
            </a:r>
            <a:r>
              <a:rPr lang="en-US" altLang="ja-JP" dirty="0"/>
              <a:t>Two days program</a:t>
            </a:r>
            <a:r>
              <a:rPr lang="ja-JP" altLang="ja-JP" dirty="0" smtClean="0"/>
              <a:t>：</a:t>
            </a:r>
            <a:endParaRPr lang="en-US" altLang="ja-JP" dirty="0" smtClean="0"/>
          </a:p>
          <a:p>
            <a:endParaRPr lang="ja-JP" altLang="ja-JP" dirty="0"/>
          </a:p>
          <a:p>
            <a:r>
              <a:rPr lang="en-US" altLang="ja-JP" b="1" dirty="0"/>
              <a:t>First </a:t>
            </a:r>
            <a:r>
              <a:rPr lang="en-US" altLang="ja-JP" b="1" dirty="0" smtClean="0"/>
              <a:t>session: </a:t>
            </a:r>
            <a:r>
              <a:rPr lang="en-US" altLang="ja-JP" dirty="0"/>
              <a:t>guidance, introduction, and team </a:t>
            </a:r>
            <a:r>
              <a:rPr lang="en-US" altLang="ja-JP" dirty="0" smtClean="0"/>
              <a:t>making</a:t>
            </a:r>
          </a:p>
          <a:p>
            <a:endParaRPr lang="en-US" altLang="ja-JP" dirty="0" smtClean="0"/>
          </a:p>
          <a:p>
            <a:pPr marL="342900" indent="-342900">
              <a:buFontTx/>
              <a:buAutoNum type="arabicPlain"/>
            </a:pPr>
            <a:r>
              <a:rPr lang="en-US" altLang="ja-JP" dirty="0" smtClean="0"/>
              <a:t>Participants are separate to small teams which composed of students from different countries.</a:t>
            </a:r>
          </a:p>
          <a:p>
            <a:pPr marL="342900" indent="-342900">
              <a:buFontTx/>
              <a:buAutoNum type="arabicPlain"/>
            </a:pPr>
            <a:r>
              <a:rPr lang="en-US" altLang="ja-JP" u="sng" dirty="0"/>
              <a:t>Two graduate students will participate in each group as facilitators. </a:t>
            </a:r>
            <a:r>
              <a:rPr lang="en-US" altLang="ja-JP" u="sng" dirty="0" smtClean="0"/>
              <a:t>They will </a:t>
            </a:r>
            <a:r>
              <a:rPr lang="en-US" altLang="ja-JP" u="sng" dirty="0"/>
              <a:t>be paired with </a:t>
            </a:r>
            <a:r>
              <a:rPr lang="en-US" altLang="ja-JP" u="sng" dirty="0" smtClean="0"/>
              <a:t>from </a:t>
            </a:r>
            <a:r>
              <a:rPr lang="en-US" altLang="ja-JP" u="sng" dirty="0"/>
              <a:t>different </a:t>
            </a:r>
            <a:r>
              <a:rPr lang="en-US" altLang="ja-JP" u="sng" dirty="0" smtClean="0"/>
              <a:t>fields, such as Science and Education.  </a:t>
            </a:r>
            <a:endParaRPr lang="en-US" altLang="ja-JP" u="sng" dirty="0"/>
          </a:p>
          <a:p>
            <a:pPr marL="342900" indent="-342900">
              <a:buFontTx/>
              <a:buAutoNum type="arabicPlain"/>
            </a:pPr>
            <a:r>
              <a:rPr lang="en-US" altLang="ja-JP" dirty="0" smtClean="0"/>
              <a:t>Facilitators and  </a:t>
            </a:r>
            <a:r>
              <a:rPr lang="en-US" altLang="ja-JP" dirty="0"/>
              <a:t>attendances will </a:t>
            </a:r>
            <a:r>
              <a:rPr lang="en-US" altLang="ja-JP" dirty="0" smtClean="0"/>
              <a:t>greeting each other and then introduce </a:t>
            </a:r>
            <a:r>
              <a:rPr lang="en-US" altLang="ja-JP" dirty="0"/>
              <a:t>each other. </a:t>
            </a:r>
          </a:p>
          <a:p>
            <a:pPr marL="342900" indent="-342900">
              <a:buAutoNum type="arabicPlain"/>
            </a:pPr>
            <a:r>
              <a:rPr lang="en-US" altLang="ja-JP" dirty="0" smtClean="0"/>
              <a:t>They will start SDGs discussion. Each team discuss about their local problems related </a:t>
            </a:r>
            <a:r>
              <a:rPr lang="en-US" altLang="ja-JP" dirty="0"/>
              <a:t>to SDGs, and then decide the </a:t>
            </a:r>
            <a:r>
              <a:rPr lang="en-US" altLang="ja-JP" dirty="0" smtClean="0"/>
              <a:t>theme </a:t>
            </a:r>
            <a:r>
              <a:rPr lang="en-US" altLang="ja-JP" dirty="0"/>
              <a:t>of the team project</a:t>
            </a:r>
            <a:r>
              <a:rPr lang="en-US" altLang="ja-JP" dirty="0" smtClean="0"/>
              <a:t>.</a:t>
            </a:r>
          </a:p>
          <a:p>
            <a:endParaRPr lang="en-US" altLang="ja-JP" dirty="0"/>
          </a:p>
          <a:p>
            <a:r>
              <a:rPr lang="en-US" altLang="ja-JP" dirty="0" smtClean="0"/>
              <a:t>We will take one week preparation period for the second session.</a:t>
            </a:r>
            <a:endParaRPr lang="ja-JP" altLang="ja-JP" dirty="0"/>
          </a:p>
          <a:p>
            <a:r>
              <a:rPr lang="en-US" altLang="ja-JP" dirty="0"/>
              <a:t> </a:t>
            </a:r>
            <a:endParaRPr lang="en-US" altLang="ja-JP" dirty="0" smtClean="0"/>
          </a:p>
          <a:p>
            <a:r>
              <a:rPr lang="en-US" altLang="ja-JP" dirty="0" smtClean="0"/>
              <a:t>After finishing the first session, we </a:t>
            </a:r>
            <a:r>
              <a:rPr lang="en-US" altLang="ja-JP" dirty="0"/>
              <a:t>will give them a worksheet </a:t>
            </a:r>
            <a:r>
              <a:rPr lang="en-US" altLang="ja-JP" dirty="0" smtClean="0"/>
              <a:t>which </a:t>
            </a:r>
            <a:r>
              <a:rPr lang="en-US" altLang="ja-JP" dirty="0"/>
              <a:t>will support their study and the second </a:t>
            </a:r>
            <a:r>
              <a:rPr lang="en-US" altLang="ja-JP" dirty="0" smtClean="0"/>
              <a:t>session's </a:t>
            </a:r>
            <a:r>
              <a:rPr lang="en-US" altLang="ja-JP" dirty="0"/>
              <a:t>activity</a:t>
            </a:r>
            <a:r>
              <a:rPr lang="en-US" altLang="ja-JP" dirty="0" smtClean="0"/>
              <a:t>.  Students will learn about the theme such as “the  purification of  community pond” using worksheet and fill it up. Then student will send the work sheet to us. We will gather those and send it back to each team for sharing the knowledge.</a:t>
            </a:r>
            <a:endParaRPr lang="ja-JP" altLang="ja-JP" dirty="0"/>
          </a:p>
          <a:p>
            <a:r>
              <a:rPr lang="en-US" altLang="ja-JP" dirty="0"/>
              <a:t> </a:t>
            </a:r>
            <a:endParaRPr lang="ja-JP" altLang="ja-JP" dirty="0"/>
          </a:p>
        </p:txBody>
      </p:sp>
    </p:spTree>
    <p:extLst>
      <p:ext uri="{BB962C8B-B14F-4D97-AF65-F5344CB8AC3E}">
        <p14:creationId xmlns:p14="http://schemas.microsoft.com/office/powerpoint/2010/main" val="604438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277900" y="306046"/>
            <a:ext cx="5186035" cy="646331"/>
          </a:xfrm>
          <a:prstGeom prst="rect">
            <a:avLst/>
          </a:prstGeom>
          <a:noFill/>
        </p:spPr>
        <p:txBody>
          <a:bodyPr wrap="none" rtlCol="0">
            <a:spAutoFit/>
          </a:bodyPr>
          <a:lstStyle/>
          <a:p>
            <a:r>
              <a:rPr lang="en-US" altLang="ja-JP" sz="3600" dirty="0" smtClean="0"/>
              <a:t>Schedule of the session (II)</a:t>
            </a:r>
            <a:endParaRPr kumimoji="1" lang="ja-JP" altLang="en-US" sz="3600" dirty="0"/>
          </a:p>
        </p:txBody>
      </p:sp>
      <p:sp>
        <p:nvSpPr>
          <p:cNvPr id="5" name="テキスト ボックス 4"/>
          <p:cNvSpPr txBox="1"/>
          <p:nvPr/>
        </p:nvSpPr>
        <p:spPr>
          <a:xfrm>
            <a:off x="277900" y="1743362"/>
            <a:ext cx="8583019" cy="4016484"/>
          </a:xfrm>
          <a:prstGeom prst="rect">
            <a:avLst/>
          </a:prstGeom>
          <a:noFill/>
        </p:spPr>
        <p:txBody>
          <a:bodyPr wrap="square" rtlCol="0">
            <a:spAutoFit/>
          </a:bodyPr>
          <a:lstStyle/>
          <a:p>
            <a:pPr>
              <a:lnSpc>
                <a:spcPct val="150000"/>
              </a:lnSpc>
            </a:pPr>
            <a:r>
              <a:rPr lang="en-US" altLang="ja-JP" b="1" dirty="0" smtClean="0"/>
              <a:t>The </a:t>
            </a:r>
            <a:r>
              <a:rPr lang="en-US" altLang="ja-JP" b="1" dirty="0"/>
              <a:t>second </a:t>
            </a:r>
            <a:r>
              <a:rPr lang="en-US" altLang="ja-JP" b="1" dirty="0" smtClean="0"/>
              <a:t>session (one week after the first session): discussion and presentation</a:t>
            </a:r>
          </a:p>
          <a:p>
            <a:pPr>
              <a:lnSpc>
                <a:spcPct val="150000"/>
              </a:lnSpc>
            </a:pPr>
            <a:endParaRPr lang="en-US" altLang="ja-JP" b="1" dirty="0"/>
          </a:p>
          <a:p>
            <a:pPr>
              <a:lnSpc>
                <a:spcPct val="150000"/>
              </a:lnSpc>
            </a:pPr>
            <a:r>
              <a:rPr lang="en-US" altLang="ja-JP" dirty="0" smtClean="0"/>
              <a:t>Students </a:t>
            </a:r>
            <a:r>
              <a:rPr lang="en-US" altLang="ja-JP" dirty="0"/>
              <a:t>join the online room and work with each team. They will discuss SDGs topics prepared by each student according to the subject chosen at the first session using a worksheet prepared by the participants.</a:t>
            </a:r>
            <a:endParaRPr lang="ja-JP" altLang="ja-JP" dirty="0"/>
          </a:p>
          <a:p>
            <a:pPr>
              <a:lnSpc>
                <a:spcPct val="150000"/>
              </a:lnSpc>
            </a:pPr>
            <a:r>
              <a:rPr lang="en-US" altLang="ja-JP" dirty="0"/>
              <a:t>Using the Miro online whiteboard, students discuss the topics and make a story of solving the problem. After finish the discussion, the student team will prepare a short presentation of their conclusion of the SDGs </a:t>
            </a:r>
            <a:r>
              <a:rPr lang="en-US" altLang="ja-JP" dirty="0" smtClean="0"/>
              <a:t>solution by using the Power Point.</a:t>
            </a:r>
            <a:endParaRPr lang="ja-JP" altLang="ja-JP" dirty="0"/>
          </a:p>
          <a:p>
            <a:pPr>
              <a:lnSpc>
                <a:spcPct val="150000"/>
              </a:lnSpc>
            </a:pPr>
            <a:r>
              <a:rPr lang="en-US" altLang="ja-JP" dirty="0"/>
              <a:t>Students will come into </a:t>
            </a:r>
            <a:r>
              <a:rPr lang="en-US" altLang="ja-JP" dirty="0" smtClean="0"/>
              <a:t>the presentation room and present their conclusion.</a:t>
            </a:r>
            <a:endParaRPr lang="ja-JP" altLang="ja-JP" dirty="0"/>
          </a:p>
          <a:p>
            <a:pPr>
              <a:lnSpc>
                <a:spcPct val="150000"/>
              </a:lnSpc>
            </a:pPr>
            <a:endParaRPr lang="en-US" altLang="ja-JP" sz="800" b="1" dirty="0"/>
          </a:p>
        </p:txBody>
      </p:sp>
    </p:spTree>
    <p:extLst>
      <p:ext uri="{BB962C8B-B14F-4D97-AF65-F5344CB8AC3E}">
        <p14:creationId xmlns:p14="http://schemas.microsoft.com/office/powerpoint/2010/main" val="296374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740613739"/>
              </p:ext>
            </p:extLst>
          </p:nvPr>
        </p:nvGraphicFramePr>
        <p:xfrm>
          <a:off x="141319" y="232756"/>
          <a:ext cx="9002681" cy="4658096"/>
        </p:xfrm>
        <a:graphic>
          <a:graphicData uri="http://schemas.openxmlformats.org/drawingml/2006/table">
            <a:tbl>
              <a:tblPr>
                <a:tableStyleId>{5C22544A-7EE6-4342-B048-85BDC9FD1C3A}</a:tableStyleId>
              </a:tblPr>
              <a:tblGrid>
                <a:gridCol w="2361481">
                  <a:extLst>
                    <a:ext uri="{9D8B030D-6E8A-4147-A177-3AD203B41FA5}">
                      <a16:colId xmlns:a16="http://schemas.microsoft.com/office/drawing/2014/main" val="208810267"/>
                    </a:ext>
                  </a:extLst>
                </a:gridCol>
                <a:gridCol w="1328240">
                  <a:extLst>
                    <a:ext uri="{9D8B030D-6E8A-4147-A177-3AD203B41FA5}">
                      <a16:colId xmlns:a16="http://schemas.microsoft.com/office/drawing/2014/main" val="3664211594"/>
                    </a:ext>
                  </a:extLst>
                </a:gridCol>
                <a:gridCol w="1328240">
                  <a:extLst>
                    <a:ext uri="{9D8B030D-6E8A-4147-A177-3AD203B41FA5}">
                      <a16:colId xmlns:a16="http://schemas.microsoft.com/office/drawing/2014/main" val="617443994"/>
                    </a:ext>
                  </a:extLst>
                </a:gridCol>
                <a:gridCol w="1328240">
                  <a:extLst>
                    <a:ext uri="{9D8B030D-6E8A-4147-A177-3AD203B41FA5}">
                      <a16:colId xmlns:a16="http://schemas.microsoft.com/office/drawing/2014/main" val="4168735394"/>
                    </a:ext>
                  </a:extLst>
                </a:gridCol>
                <a:gridCol w="1328240">
                  <a:extLst>
                    <a:ext uri="{9D8B030D-6E8A-4147-A177-3AD203B41FA5}">
                      <a16:colId xmlns:a16="http://schemas.microsoft.com/office/drawing/2014/main" val="272897859"/>
                    </a:ext>
                  </a:extLst>
                </a:gridCol>
                <a:gridCol w="1328240">
                  <a:extLst>
                    <a:ext uri="{9D8B030D-6E8A-4147-A177-3AD203B41FA5}">
                      <a16:colId xmlns:a16="http://schemas.microsoft.com/office/drawing/2014/main" val="1808175700"/>
                    </a:ext>
                  </a:extLst>
                </a:gridCol>
              </a:tblGrid>
              <a:tr h="665821">
                <a:tc>
                  <a:txBody>
                    <a:bodyPr/>
                    <a:lstStyle/>
                    <a:p>
                      <a:pPr algn="l" fontAlgn="ctr"/>
                      <a:endParaRPr lang="en-US" altLang="zh-TW" sz="1400" b="0" i="0" u="none" strike="noStrike" dirty="0" smtClean="0">
                        <a:solidFill>
                          <a:srgbClr val="000000"/>
                        </a:solidFill>
                        <a:effectLst/>
                        <a:latin typeface="游ゴシック" panose="020B0400000000000000" pitchFamily="50" charset="-128"/>
                        <a:ea typeface="游ゴシック" panose="020B0400000000000000" pitchFamily="50" charset="-128"/>
                      </a:endParaRPr>
                    </a:p>
                    <a:p>
                      <a:pPr algn="ctr" fontAlgn="ctr"/>
                      <a:r>
                        <a:rPr lang="en-US" altLang="zh-TW" sz="1400" b="1" i="0" u="none" strike="noStrike" dirty="0" smtClean="0">
                          <a:solidFill>
                            <a:srgbClr val="000000"/>
                          </a:solidFill>
                          <a:effectLst/>
                          <a:latin typeface="游ゴシック" panose="020B0400000000000000" pitchFamily="50" charset="-128"/>
                          <a:ea typeface="游ゴシック" panose="020B0400000000000000" pitchFamily="50" charset="-128"/>
                        </a:rPr>
                        <a:t>Workshop</a:t>
                      </a:r>
                      <a:r>
                        <a:rPr lang="en-US" altLang="zh-TW" sz="1400" b="1" i="0" u="none" strike="noStrike" baseline="0" dirty="0" smtClean="0">
                          <a:solidFill>
                            <a:srgbClr val="000000"/>
                          </a:solidFill>
                          <a:effectLst/>
                          <a:latin typeface="游ゴシック" panose="020B0400000000000000" pitchFamily="50" charset="-128"/>
                          <a:ea typeface="游ゴシック" panose="020B0400000000000000" pitchFamily="50" charset="-128"/>
                        </a:rPr>
                        <a:t> </a:t>
                      </a:r>
                    </a:p>
                    <a:p>
                      <a:pPr algn="l" fontAlgn="ctr"/>
                      <a:endParaRPr lang="zh-TW"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extLst>
                  <a:ext uri="{0D108BD9-81ED-4DB2-BD59-A6C34878D82A}">
                    <a16:rowId xmlns:a16="http://schemas.microsoft.com/office/drawing/2014/main" val="1540602543"/>
                  </a:ext>
                </a:extLst>
              </a:tr>
              <a:tr h="446284">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zh-TW" sz="1400" u="none" strike="noStrike" dirty="0" smtClean="0">
                          <a:effectLst/>
                        </a:rPr>
                        <a:t>Participants </a:t>
                      </a:r>
                      <a:r>
                        <a:rPr lang="en-US" altLang="zh-TW" sz="1400" u="none" strike="noStrike" dirty="0" smtClean="0">
                          <a:solidFill>
                            <a:srgbClr val="FF0000"/>
                          </a:solidFill>
                          <a:effectLst/>
                        </a:rPr>
                        <a:t>total 80(approx.)</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zh-TW" sz="1400" b="0" i="0" u="none" strike="noStrike" dirty="0" smtClean="0">
                          <a:solidFill>
                            <a:schemeClr val="tx1"/>
                          </a:solidFill>
                          <a:effectLst/>
                          <a:latin typeface="+mj-lt"/>
                          <a:ea typeface="游ゴシック" panose="020B0400000000000000" pitchFamily="50" charset="-128"/>
                        </a:rPr>
                        <a:t>Facilitators</a:t>
                      </a:r>
                      <a:r>
                        <a:rPr lang="en-US" altLang="zh-TW" sz="1400" b="0" i="0" u="none" strike="noStrike" dirty="0" smtClean="0">
                          <a:solidFill>
                            <a:srgbClr val="FF0000"/>
                          </a:solidFill>
                          <a:effectLst/>
                          <a:latin typeface="+mj-lt"/>
                          <a:ea typeface="游ゴシック" panose="020B0400000000000000" pitchFamily="50" charset="-128"/>
                        </a:rPr>
                        <a:t>   total 20</a:t>
                      </a:r>
                      <a:r>
                        <a:rPr lang="en-US" altLang="zh-TW" sz="1400" b="0" i="0" u="none" strike="noStrike" baseline="0" dirty="0" smtClean="0">
                          <a:solidFill>
                            <a:srgbClr val="FF0000"/>
                          </a:solidFill>
                          <a:effectLst/>
                          <a:latin typeface="+mj-lt"/>
                          <a:ea typeface="游ゴシック" panose="020B0400000000000000" pitchFamily="50" charset="-128"/>
                        </a:rPr>
                        <a:t> to 25</a:t>
                      </a:r>
                      <a:endParaRPr lang="zh-TW" altLang="en-US" sz="1400" b="0" i="0" u="none" strike="noStrike" dirty="0" smtClean="0">
                        <a:solidFill>
                          <a:srgbClr val="FF0000"/>
                        </a:solidFill>
                        <a:effectLst/>
                        <a:latin typeface="+mj-lt"/>
                        <a:ea typeface="游ゴシック" panose="020B0400000000000000" pitchFamily="50" charset="-128"/>
                      </a:endParaRPr>
                    </a:p>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gridSpan="5">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smtClean="0">
                          <a:ln>
                            <a:noFill/>
                          </a:ln>
                          <a:solidFill>
                            <a:prstClr val="black"/>
                          </a:solidFill>
                          <a:effectLst/>
                          <a:uLnTx/>
                          <a:uFillTx/>
                          <a:latin typeface="+mn-lt"/>
                          <a:ea typeface="+mn-ea"/>
                          <a:cs typeface="+mn-cs"/>
                        </a:rPr>
                        <a:t>8 high school students+2  facilitators(graduate students.) per team </a:t>
                      </a:r>
                      <a:endParaRPr kumimoji="1" lang="ja-JP" altLang="en-US" sz="1400" b="0" i="0" u="none" strike="noStrike" kern="1200" cap="none" spc="0" normalizeH="0" baseline="0" noProof="0" dirty="0" smtClean="0">
                        <a:ln>
                          <a:noFill/>
                        </a:ln>
                        <a:solidFill>
                          <a:srgbClr val="000000"/>
                        </a:solidFill>
                        <a:effectLst/>
                        <a:uLnTx/>
                        <a:uFillTx/>
                        <a:latin typeface="+mn-lt"/>
                        <a:ea typeface="+mn-ea"/>
                        <a:cs typeface="+mn-cs"/>
                      </a:endParaRPr>
                    </a:p>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hMerge="1">
                  <a:txBody>
                    <a:bodyPr/>
                    <a:lstStyle/>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extLst>
                  <a:ext uri="{0D108BD9-81ED-4DB2-BD59-A6C34878D82A}">
                    <a16:rowId xmlns:a16="http://schemas.microsoft.com/office/drawing/2014/main" val="84964126"/>
                  </a:ext>
                </a:extLst>
              </a:tr>
              <a:tr h="428904">
                <a:tc rowSpan="2">
                  <a:txBody>
                    <a:bodyPr/>
                    <a:lstStyle/>
                    <a:p>
                      <a:pPr algn="l" fontAlgn="ctr"/>
                      <a:r>
                        <a:rPr lang="en-US" altLang="ja-JP" sz="2000" u="none" strike="noStrike" dirty="0" smtClean="0">
                          <a:solidFill>
                            <a:srgbClr val="FF0000"/>
                          </a:solidFill>
                          <a:effectLst/>
                        </a:rPr>
                        <a:t>DAY1</a:t>
                      </a:r>
                      <a:r>
                        <a:rPr lang="en-US" altLang="ja-JP" sz="1400" u="none" strike="noStrike" dirty="0" smtClean="0">
                          <a:effectLst/>
                        </a:rPr>
                        <a:t>  (Miro)</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b="1" dirty="0" smtClean="0"/>
                        <a:t>First session: </a:t>
                      </a:r>
                      <a:r>
                        <a:rPr lang="en-US" altLang="ja-JP" sz="1400" dirty="0" smtClean="0"/>
                        <a:t>guidance, introduction, and team making</a:t>
                      </a:r>
                    </a:p>
                    <a:p>
                      <a:pPr algn="l" fontAlgn="ct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A</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B</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a:t>
                      </a:r>
                      <a:r>
                        <a:rPr lang="en-US" altLang="ja-JP" sz="1400" u="none" strike="noStrike" baseline="0" dirty="0" smtClean="0">
                          <a:effectLst/>
                          <a:latin typeface="+mn-lt"/>
                        </a:rPr>
                        <a:t> </a:t>
                      </a:r>
                      <a:r>
                        <a:rPr lang="en-US" altLang="ja-JP" sz="1400" u="none" strike="noStrike" dirty="0" smtClean="0">
                          <a:effectLst/>
                          <a:latin typeface="+mn-lt"/>
                        </a:rPr>
                        <a:t>C</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D</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a:t>
                      </a:r>
                      <a:r>
                        <a:rPr lang="en-US" altLang="ja-JP" sz="1400" u="none" strike="noStrike" baseline="0" dirty="0" smtClean="0">
                          <a:effectLst/>
                          <a:latin typeface="+mn-lt"/>
                        </a:rPr>
                        <a:t> </a:t>
                      </a:r>
                      <a:r>
                        <a:rPr lang="en-US" altLang="ja-JP" sz="1400" u="none" strike="noStrike" dirty="0" smtClean="0">
                          <a:effectLst/>
                          <a:latin typeface="+mn-lt"/>
                        </a:rPr>
                        <a:t>E</a:t>
                      </a:r>
                    </a:p>
                  </a:txBody>
                  <a:tcPr marL="7007" marR="7007" marT="7007" marB="0" anchor="ctr"/>
                </a:tc>
                <a:extLst>
                  <a:ext uri="{0D108BD9-81ED-4DB2-BD59-A6C34878D82A}">
                    <a16:rowId xmlns:a16="http://schemas.microsoft.com/office/drawing/2014/main" val="2057987434"/>
                  </a:ext>
                </a:extLst>
              </a:tr>
              <a:tr h="494714">
                <a:tc vMerge="1">
                  <a:txBody>
                    <a:bodyPr/>
                    <a:lstStyle/>
                    <a:p>
                      <a:pPr algn="l" fontAlgn="ctr"/>
                      <a:endParaRPr lang="en-US" sz="1400" b="0" i="0" u="none" strike="noStrike" dirty="0">
                        <a:solidFill>
                          <a:srgbClr val="000000"/>
                        </a:solidFill>
                        <a:effectLst/>
                        <a:latin typeface="+mn-lt"/>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F</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G</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a:t>
                      </a:r>
                      <a:r>
                        <a:rPr lang="en-US" altLang="ja-JP" sz="1400" u="none" strike="noStrike" baseline="0" dirty="0" smtClean="0">
                          <a:effectLst/>
                          <a:latin typeface="+mn-lt"/>
                        </a:rPr>
                        <a:t> E</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F</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a:t>
                      </a:r>
                      <a:r>
                        <a:rPr lang="en-US" altLang="ja-JP" sz="1400" u="none" strike="noStrike" baseline="0" dirty="0" smtClean="0">
                          <a:effectLst/>
                          <a:latin typeface="+mn-lt"/>
                        </a:rPr>
                        <a:t> J</a:t>
                      </a:r>
                      <a:endParaRPr lang="en-US" altLang="ja-JP" sz="1400" u="none" strike="noStrike" dirty="0" smtClean="0">
                        <a:effectLst/>
                        <a:latin typeface="+mn-lt"/>
                      </a:endParaRPr>
                    </a:p>
                  </a:txBody>
                  <a:tcPr marL="7007" marR="7007" marT="7007" marB="0" anchor="ctr"/>
                </a:tc>
                <a:extLst>
                  <a:ext uri="{0D108BD9-81ED-4DB2-BD59-A6C34878D82A}">
                    <a16:rowId xmlns:a16="http://schemas.microsoft.com/office/drawing/2014/main" val="4251478107"/>
                  </a:ext>
                </a:extLst>
              </a:tr>
              <a:tr h="589802">
                <a:tc>
                  <a:txBody>
                    <a:bodyPr/>
                    <a:lstStyle/>
                    <a:p>
                      <a:pPr algn="l" fontAlgn="ctr"/>
                      <a:r>
                        <a:rPr lang="en-US" sz="1800" b="0" i="0" u="none" strike="noStrike" baseline="0" dirty="0" smtClean="0">
                          <a:solidFill>
                            <a:schemeClr val="accent1">
                              <a:lumMod val="75000"/>
                            </a:schemeClr>
                          </a:solidFill>
                          <a:effectLst/>
                          <a:latin typeface="+mn-lt"/>
                          <a:ea typeface="游ゴシック" panose="020B0400000000000000" pitchFamily="50" charset="-128"/>
                        </a:rPr>
                        <a:t>1 week study period</a:t>
                      </a:r>
                      <a:endParaRPr lang="en-US" sz="1800" b="0" i="0" u="none" strike="noStrike" dirty="0">
                        <a:solidFill>
                          <a:schemeClr val="accent1">
                            <a:lumMod val="75000"/>
                          </a:schemeClr>
                        </a:solidFill>
                        <a:effectLst/>
                        <a:latin typeface="+mn-lt"/>
                        <a:ea typeface="游ゴシック" panose="020B0400000000000000" pitchFamily="50" charset="-128"/>
                      </a:endParaRPr>
                    </a:p>
                  </a:txBody>
                  <a:tcPr marL="7007" marR="7007" marT="7007" marB="0" anchor="ctr">
                    <a:solidFill>
                      <a:schemeClr val="bg1"/>
                    </a:solidFill>
                  </a:tcP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smtClean="0">
                          <a:ln>
                            <a:noFill/>
                          </a:ln>
                          <a:solidFill>
                            <a:schemeClr val="accent1">
                              <a:lumMod val="75000"/>
                            </a:schemeClr>
                          </a:solidFill>
                          <a:effectLst/>
                          <a:uLnTx/>
                          <a:uFillTx/>
                          <a:latin typeface="+mn-lt"/>
                          <a:ea typeface="+mn-ea"/>
                          <a:cs typeface="+mn-cs"/>
                        </a:rPr>
                        <a:t>Participants study the topic they will discuss on DAY2</a:t>
                      </a: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solidFill>
                      <a:schemeClr val="bg1"/>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extLst>
                  <a:ext uri="{0D108BD9-81ED-4DB2-BD59-A6C34878D82A}">
                    <a16:rowId xmlns:a16="http://schemas.microsoft.com/office/drawing/2014/main" val="1532903645"/>
                  </a:ext>
                </a:extLst>
              </a:tr>
              <a:tr h="505669">
                <a:tc rowSpan="2">
                  <a:txBody>
                    <a:bodyPr/>
                    <a:lstStyle/>
                    <a:p>
                      <a:pPr algn="l" fontAlgn="ctr"/>
                      <a:r>
                        <a:rPr lang="en-US" sz="2000" b="0" i="0" u="none" strike="noStrike" dirty="0" smtClean="0">
                          <a:solidFill>
                            <a:srgbClr val="FF0000"/>
                          </a:solidFill>
                          <a:effectLst/>
                          <a:latin typeface="+mn-lt"/>
                          <a:ea typeface="游ゴシック" panose="020B0400000000000000" pitchFamily="50" charset="-128"/>
                        </a:rPr>
                        <a:t>DAY2</a:t>
                      </a:r>
                      <a:r>
                        <a:rPr lang="en-US" sz="1400" b="0" i="0" u="none" strike="noStrike" dirty="0" smtClean="0">
                          <a:solidFill>
                            <a:srgbClr val="000000"/>
                          </a:solidFill>
                          <a:effectLst/>
                          <a:latin typeface="+mn-lt"/>
                          <a:ea typeface="游ゴシック" panose="020B0400000000000000" pitchFamily="50" charset="-128"/>
                        </a:rPr>
                        <a:t> (Miro)</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b="1" dirty="0" smtClean="0"/>
                        <a:t>The second session (one week after the first session</a:t>
                      </a:r>
                      <a:r>
                        <a:rPr lang="en-US" altLang="ja-JP" sz="1400" b="0" dirty="0" smtClean="0"/>
                        <a:t>): </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b="0" dirty="0" smtClean="0"/>
                        <a:t>discussion </a:t>
                      </a:r>
                      <a:endParaRPr lang="en-US" sz="1400" b="0" i="0" u="none" strike="noStrike" dirty="0">
                        <a:solidFill>
                          <a:srgbClr val="000000"/>
                        </a:solidFill>
                        <a:effectLst/>
                        <a:latin typeface="+mn-lt"/>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A</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B</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a:t>
                      </a:r>
                      <a:r>
                        <a:rPr lang="en-US" altLang="ja-JP" sz="1400" u="none" strike="noStrike" baseline="0" dirty="0" smtClean="0">
                          <a:effectLst/>
                          <a:latin typeface="+mn-lt"/>
                        </a:rPr>
                        <a:t> </a:t>
                      </a:r>
                      <a:r>
                        <a:rPr lang="en-US" altLang="ja-JP" sz="1400" u="none" strike="noStrike" dirty="0" smtClean="0">
                          <a:effectLst/>
                          <a:latin typeface="+mn-lt"/>
                        </a:rPr>
                        <a:t>C</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D</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a:t>
                      </a:r>
                      <a:r>
                        <a:rPr lang="en-US" altLang="ja-JP" sz="1400" u="none" strike="noStrike" baseline="0" dirty="0" smtClean="0">
                          <a:effectLst/>
                          <a:latin typeface="+mn-lt"/>
                        </a:rPr>
                        <a:t> </a:t>
                      </a:r>
                      <a:r>
                        <a:rPr lang="en-US" altLang="ja-JP" sz="1400" u="none" strike="noStrike" dirty="0" smtClean="0">
                          <a:effectLst/>
                          <a:latin typeface="+mn-lt"/>
                        </a:rPr>
                        <a:t>E</a:t>
                      </a:r>
                    </a:p>
                  </a:txBody>
                  <a:tcPr marL="7007" marR="7007" marT="7007" marB="0" anchor="ctr"/>
                </a:tc>
                <a:extLst>
                  <a:ext uri="{0D108BD9-81ED-4DB2-BD59-A6C34878D82A}">
                    <a16:rowId xmlns:a16="http://schemas.microsoft.com/office/drawing/2014/main" val="1532284148"/>
                  </a:ext>
                </a:extLst>
              </a:tr>
              <a:tr h="465513">
                <a:tc vMerge="1">
                  <a:txBody>
                    <a:bodyPr/>
                    <a:lstStyle/>
                    <a:p>
                      <a:pPr algn="l" fontAlgn="ctr"/>
                      <a:endParaRPr lang="en-US" sz="1400" b="0" i="0" u="none" strike="noStrike" dirty="0">
                        <a:solidFill>
                          <a:srgbClr val="000000"/>
                        </a:solidFill>
                        <a:effectLst/>
                        <a:latin typeface="+mn-lt"/>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F</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G</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a:t>
                      </a:r>
                      <a:r>
                        <a:rPr lang="en-US" altLang="ja-JP" sz="1400" u="none" strike="noStrike" baseline="0" dirty="0" smtClean="0">
                          <a:effectLst/>
                          <a:latin typeface="+mn-lt"/>
                        </a:rPr>
                        <a:t> E</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 F</a:t>
                      </a:r>
                      <a:endParaRPr lang="ja-JP" altLang="en-US"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u="none" strike="noStrike" dirty="0" smtClean="0">
                          <a:effectLst/>
                          <a:latin typeface="+mn-lt"/>
                        </a:rPr>
                        <a:t>Team</a:t>
                      </a:r>
                      <a:r>
                        <a:rPr lang="en-US" altLang="ja-JP" sz="1400" u="none" strike="noStrike" baseline="0" dirty="0" smtClean="0">
                          <a:effectLst/>
                          <a:latin typeface="+mn-lt"/>
                        </a:rPr>
                        <a:t> J</a:t>
                      </a:r>
                      <a:endParaRPr lang="en-US" altLang="ja-JP" sz="1400" u="none" strike="noStrike" dirty="0" smtClean="0">
                        <a:effectLst/>
                        <a:latin typeface="+mn-lt"/>
                      </a:endParaRPr>
                    </a:p>
                  </a:txBody>
                  <a:tcPr marL="7007" marR="7007" marT="7007" marB="0" anchor="ctr"/>
                </a:tc>
                <a:extLst>
                  <a:ext uri="{0D108BD9-81ED-4DB2-BD59-A6C34878D82A}">
                    <a16:rowId xmlns:a16="http://schemas.microsoft.com/office/drawing/2014/main" val="3579164387"/>
                  </a:ext>
                </a:extLst>
              </a:tr>
              <a:tr h="55317">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ja-JP" sz="1400" b="0" i="0" u="none" strike="noStrike" dirty="0" smtClean="0">
                          <a:solidFill>
                            <a:srgbClr val="000000"/>
                          </a:solidFill>
                          <a:effectLst/>
                          <a:latin typeface="+mn-lt"/>
                          <a:ea typeface="+mn-ea"/>
                        </a:rPr>
                        <a:t>DAY2</a:t>
                      </a:r>
                      <a:r>
                        <a:rPr lang="en-US" altLang="ja-JP" sz="1400" b="0" i="0" u="none" strike="noStrike" baseline="0" dirty="0" smtClean="0">
                          <a:solidFill>
                            <a:srgbClr val="000000"/>
                          </a:solidFill>
                          <a:effectLst/>
                          <a:latin typeface="+mn-lt"/>
                          <a:ea typeface="+mn-ea"/>
                        </a:rPr>
                        <a:t> (Zoom) </a:t>
                      </a:r>
                    </a:p>
                    <a:p>
                      <a:pPr marL="0" marR="0" indent="0" algn="l" defTabSz="914400" rtl="0" eaLnBrk="1" fontAlgn="ctr" latinLnBrk="0" hangingPunct="1">
                        <a:lnSpc>
                          <a:spcPct val="100000"/>
                        </a:lnSpc>
                        <a:spcBef>
                          <a:spcPts val="0"/>
                        </a:spcBef>
                        <a:spcAft>
                          <a:spcPts val="0"/>
                        </a:spcAft>
                        <a:buClrTx/>
                        <a:buSzTx/>
                        <a:buFontTx/>
                        <a:buNone/>
                        <a:tabLst/>
                        <a:defRPr/>
                      </a:pPr>
                      <a:endParaRPr lang="en-US" altLang="ja-JP" sz="1400" b="0" i="0" u="none" strike="noStrike" dirty="0" smtClean="0">
                        <a:solidFill>
                          <a:srgbClr val="000000"/>
                        </a:solidFill>
                        <a:effectLst/>
                        <a:latin typeface="+mn-lt"/>
                        <a:ea typeface="+mn-ea"/>
                      </a:endParaRPr>
                    </a:p>
                  </a:txBody>
                  <a:tcPr marL="7007" marR="7007" marT="7007" marB="0" anchor="ctr"/>
                </a:tc>
                <a:tc gridSpan="5">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smtClean="0">
                          <a:ln>
                            <a:noFill/>
                          </a:ln>
                          <a:solidFill>
                            <a:srgbClr val="000000"/>
                          </a:solidFill>
                          <a:effectLst/>
                          <a:uLnTx/>
                          <a:uFillTx/>
                          <a:latin typeface="Calibri" panose="020F0502020204030204"/>
                          <a:ea typeface="游ゴシック" panose="020B0400000000000000" pitchFamily="50" charset="-128"/>
                          <a:cs typeface="+mn-cs"/>
                        </a:rPr>
                        <a:t>Presentation </a:t>
                      </a: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srgbClr val="000000"/>
                        </a:solidFill>
                        <a:effectLst/>
                        <a:uLnTx/>
                        <a:uFillTx/>
                        <a:latin typeface="Calibri" panose="020F0502020204030204"/>
                        <a:ea typeface="游ゴシック" panose="020B0400000000000000" pitchFamily="50" charset="-128"/>
                        <a:cs typeface="+mn-cs"/>
                      </a:endParaRPr>
                    </a:p>
                  </a:txBody>
                  <a:tcPr marL="7007" marR="7007" marT="7007" marB="0" anchor="ctr"/>
                </a:tc>
                <a:extLst>
                  <a:ext uri="{0D108BD9-81ED-4DB2-BD59-A6C34878D82A}">
                    <a16:rowId xmlns:a16="http://schemas.microsoft.com/office/drawing/2014/main" val="418549943"/>
                  </a:ext>
                </a:extLst>
              </a:tr>
              <a:tr h="398590">
                <a:tc>
                  <a:txBody>
                    <a:bodyPr/>
                    <a:lstStyle/>
                    <a:p>
                      <a:pPr algn="l" fontAlgn="ctr"/>
                      <a:r>
                        <a:rPr lang="en-US" sz="1400" b="0" i="0" u="none" strike="noStrike" dirty="0" smtClean="0">
                          <a:solidFill>
                            <a:srgbClr val="000000"/>
                          </a:solidFill>
                          <a:effectLst/>
                          <a:latin typeface="+mn-lt"/>
                          <a:ea typeface="游ゴシック" panose="020B0400000000000000" pitchFamily="50" charset="-128"/>
                        </a:rPr>
                        <a:t>DAY2(Zoom)</a:t>
                      </a:r>
                      <a:endParaRPr lang="en-US" sz="1400" b="0" i="0" u="none" strike="noStrike" dirty="0">
                        <a:solidFill>
                          <a:srgbClr val="000000"/>
                        </a:solidFill>
                        <a:effectLst/>
                        <a:latin typeface="+mn-lt"/>
                        <a:ea typeface="游ゴシック" panose="020B0400000000000000" pitchFamily="50" charset="-128"/>
                      </a:endParaRPr>
                    </a:p>
                  </a:txBody>
                  <a:tcPr marL="7007" marR="7007" marT="7007" marB="0" anchor="ctr"/>
                </a:tc>
                <a:tc gridSpan="5">
                  <a:txBody>
                    <a:bodyPr/>
                    <a:lstStyle/>
                    <a:p>
                      <a:pPr algn="ctr" fontAlgn="ctr"/>
                      <a:r>
                        <a:rPr lang="en-US" altLang="ja-JP" sz="1400" u="none" strike="noStrike" dirty="0" smtClean="0">
                          <a:effectLst/>
                        </a:rPr>
                        <a:t>wrap up</a:t>
                      </a:r>
                      <a:endParaRPr lang="en-US" altLang="ja-JP" sz="1400" b="0" i="0" u="none" strike="noStrike" dirty="0">
                        <a:solidFill>
                          <a:srgbClr val="000000"/>
                        </a:solidFill>
                        <a:effectLst/>
                        <a:latin typeface="游ゴシック" panose="020B0400000000000000" pitchFamily="50" charset="-128"/>
                        <a:ea typeface="游ゴシック" panose="020B0400000000000000" pitchFamily="50" charset="-128"/>
                      </a:endParaRPr>
                    </a:p>
                  </a:txBody>
                  <a:tcPr marL="7007" marR="7007" marT="7007"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74990217"/>
                  </a:ext>
                </a:extLst>
              </a:tr>
            </a:tbl>
          </a:graphicData>
        </a:graphic>
      </p:graphicFrame>
      <p:sp>
        <p:nvSpPr>
          <p:cNvPr id="6" name="正方形/長方形 5"/>
          <p:cNvSpPr/>
          <p:nvPr/>
        </p:nvSpPr>
        <p:spPr>
          <a:xfrm>
            <a:off x="867088" y="5019262"/>
            <a:ext cx="8033279" cy="1384995"/>
          </a:xfrm>
          <a:prstGeom prst="rect">
            <a:avLst/>
          </a:prstGeom>
        </p:spPr>
        <p:txBody>
          <a:bodyPr wrap="square">
            <a:spAutoFit/>
          </a:bodyPr>
          <a:lstStyle/>
          <a:p>
            <a:pPr fontAlgn="ctr"/>
            <a:r>
              <a:rPr lang="en-US" altLang="ja-JP" sz="1400" dirty="0" smtClean="0"/>
              <a:t>DAY1  Guidance, </a:t>
            </a:r>
            <a:r>
              <a:rPr lang="en-US" altLang="ja-JP" sz="1400" dirty="0"/>
              <a:t>5 </a:t>
            </a:r>
            <a:r>
              <a:rPr lang="en-US" altLang="ja-JP" sz="1400" dirty="0" smtClean="0"/>
              <a:t>minutes, introduction 10 minutes, Team making (ice </a:t>
            </a:r>
            <a:r>
              <a:rPr lang="en-US" altLang="ja-JP" sz="1400" dirty="0"/>
              <a:t>breaking ) discuss </a:t>
            </a:r>
            <a:r>
              <a:rPr lang="en-US" altLang="ja-JP" sz="1400" dirty="0" smtClean="0"/>
              <a:t>the </a:t>
            </a:r>
            <a:r>
              <a:rPr lang="en-US" altLang="ja-JP" sz="1400" dirty="0"/>
              <a:t>problems related to SDGs, and then decide the theme of the team project</a:t>
            </a:r>
            <a:r>
              <a:rPr lang="en-US" altLang="ja-JP" sz="1400" dirty="0" smtClean="0"/>
              <a:t>. 60~ minutes </a:t>
            </a:r>
          </a:p>
          <a:p>
            <a:pPr fontAlgn="ctr"/>
            <a:endParaRPr lang="en-US" altLang="ja-JP" sz="1400" dirty="0" smtClean="0"/>
          </a:p>
          <a:p>
            <a:pPr fontAlgn="ctr"/>
            <a:r>
              <a:rPr lang="en-US" altLang="ja-JP" sz="1400" dirty="0" smtClean="0"/>
              <a:t>DAY2   Discuss their topic 60 minutes~ </a:t>
            </a:r>
          </a:p>
          <a:p>
            <a:pPr fontAlgn="ctr"/>
            <a:r>
              <a:rPr lang="en-US" altLang="ja-JP" sz="1400" dirty="0"/>
              <a:t> </a:t>
            </a:r>
            <a:r>
              <a:rPr lang="en-US" altLang="ja-JP" sz="1400" dirty="0" smtClean="0"/>
              <a:t>           Presentation 5minutes + Q&amp;A 5minutes  for 10 teams (approx. 120 minutes)</a:t>
            </a:r>
          </a:p>
          <a:p>
            <a:pPr fontAlgn="ctr"/>
            <a:endParaRPr lang="en-US" altLang="ja-JP" sz="1400" dirty="0">
              <a:solidFill>
                <a:srgbClr val="000000"/>
              </a:solidFill>
            </a:endParaRPr>
          </a:p>
        </p:txBody>
      </p:sp>
    </p:spTree>
    <p:extLst>
      <p:ext uri="{BB962C8B-B14F-4D97-AF65-F5344CB8AC3E}">
        <p14:creationId xmlns:p14="http://schemas.microsoft.com/office/powerpoint/2010/main" val="60505051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798</TotalTime>
  <Words>455</Words>
  <Application>Microsoft Office PowerPoint</Application>
  <PresentationFormat>画面に合わせる (4:3)</PresentationFormat>
  <Paragraphs>64</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新細明體</vt:lpstr>
      <vt:lpstr>游ゴシック</vt:lpstr>
      <vt:lpstr>游ゴシック Light</vt:lpstr>
      <vt:lpstr>Arial</vt:lpstr>
      <vt:lpstr>Calibri</vt:lpstr>
      <vt:lpstr>Calibri Light</vt:lpstr>
      <vt:lpstr>Office テーマ</vt:lpstr>
      <vt:lpstr>Asia &amp; ASEAN High School Students SDGs workshop   </vt:lpstr>
      <vt:lpstr>PowerPoint プレゼンテーション</vt:lpstr>
      <vt:lpstr>How to conduct the SDGs workshop   We will conduct the Workshop by using Miro white board function software   Participants:  High School students (Approx. 80) Facilitators : Graduate students from different fields.(Approx. 20-25)   </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meeting of Asia &amp; ASEAN Center for Educational Research</dc:title>
  <dc:creator>youkyo</dc:creator>
  <cp:lastModifiedBy>axua0272@chiba-u.jp</cp:lastModifiedBy>
  <cp:revision>86</cp:revision>
  <cp:lastPrinted>2021-04-27T05:38:33Z</cp:lastPrinted>
  <dcterms:created xsi:type="dcterms:W3CDTF">2020-12-11T05:51:44Z</dcterms:created>
  <dcterms:modified xsi:type="dcterms:W3CDTF">2021-05-17T06:06:58Z</dcterms:modified>
</cp:coreProperties>
</file>